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1" r:id="rId5"/>
  </p:sldMasterIdLst>
  <p:notesMasterIdLst>
    <p:notesMasterId r:id="rId15"/>
  </p:notesMasterIdLst>
  <p:sldIdLst>
    <p:sldId id="257" r:id="rId6"/>
    <p:sldId id="2147469686" r:id="rId7"/>
    <p:sldId id="2147469685" r:id="rId8"/>
    <p:sldId id="2147469687" r:id="rId9"/>
    <p:sldId id="2147469682" r:id="rId10"/>
    <p:sldId id="2147469688" r:id="rId11"/>
    <p:sldId id="2147469689" r:id="rId12"/>
    <p:sldId id="2147469683" r:id="rId13"/>
    <p:sldId id="265" r:id="rId14"/>
  </p:sldIdLst>
  <p:sldSz cx="12192000" cy="6858000"/>
  <p:notesSz cx="7315200" cy="96012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9A000C-ABAA-D595-9FED-4007B6C754B7}" name="Bart Boesmans" initials="BB" userId="S::b.boesman@acwapower.com::9edf0421-c142-455e-bec1-afa100e0805e" providerId="AD"/>
  <p188:author id="{D8CDC4D7-017E-8D6E-DE64-AF96083BF710}" name="Lana El Chaar" initials="LEC" userId="S::l.elchaar@nomac.com::61814c61-4b4d-41d3-a007-7c6aca9711e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ed Basharath Khan | Outsourced" initials="MBK|O" lastIdx="4" clrIdx="0">
    <p:extLst>
      <p:ext uri="{19B8F6BF-5375-455C-9EA6-DF929625EA0E}">
        <p15:presenceInfo xmlns:p15="http://schemas.microsoft.com/office/powerpoint/2012/main" userId="S::mbkhan@acwapower.com::858c1e7c-1b8e-4720-b1cf-6ae29ead10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66FF66"/>
    <a:srgbClr val="008000"/>
    <a:srgbClr val="FF9900"/>
    <a:srgbClr val="33CC33"/>
    <a:srgbClr val="005C89"/>
    <a:srgbClr val="0099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49" autoAdjust="0"/>
    <p:restoredTop sz="96224" autoAdjust="0"/>
  </p:normalViewPr>
  <p:slideViewPr>
    <p:cSldViewPr snapToGrid="0" snapToObjects="1">
      <p:cViewPr varScale="1">
        <p:scale>
          <a:sx n="91" d="100"/>
          <a:sy n="91" d="100"/>
        </p:scale>
        <p:origin x="47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4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Maheta" userId="b95de8a5-b3b6-4bd0-8015-4d01e19ff3e0" providerId="ADAL" clId="{4877E487-A168-4183-8BE1-29666E517E2F}"/>
    <pc:docChg chg="custSel delSld modSld">
      <pc:chgData name="Nikhil Maheta" userId="b95de8a5-b3b6-4bd0-8015-4d01e19ff3e0" providerId="ADAL" clId="{4877E487-A168-4183-8BE1-29666E517E2F}" dt="2023-09-12T05:50:20.134" v="319" actId="47"/>
      <pc:docMkLst>
        <pc:docMk/>
      </pc:docMkLst>
      <pc:sldChg chg="modSp mod">
        <pc:chgData name="Nikhil Maheta" userId="b95de8a5-b3b6-4bd0-8015-4d01e19ff3e0" providerId="ADAL" clId="{4877E487-A168-4183-8BE1-29666E517E2F}" dt="2023-09-12T05:48:39.566" v="261" actId="6549"/>
        <pc:sldMkLst>
          <pc:docMk/>
          <pc:sldMk cId="221212233" sldId="257"/>
        </pc:sldMkLst>
        <pc:spChg chg="mod">
          <ac:chgData name="Nikhil Maheta" userId="b95de8a5-b3b6-4bd0-8015-4d01e19ff3e0" providerId="ADAL" clId="{4877E487-A168-4183-8BE1-29666E517E2F}" dt="2023-09-12T05:48:39.566" v="261" actId="6549"/>
          <ac:spMkLst>
            <pc:docMk/>
            <pc:sldMk cId="221212233" sldId="257"/>
            <ac:spMk id="4" creationId="{1903743D-5260-483B-B047-A1E5A85745CD}"/>
          </ac:spMkLst>
        </pc:spChg>
      </pc:sldChg>
      <pc:sldChg chg="delSp modSp mod">
        <pc:chgData name="Nikhil Maheta" userId="b95de8a5-b3b6-4bd0-8015-4d01e19ff3e0" providerId="ADAL" clId="{4877E487-A168-4183-8BE1-29666E517E2F}" dt="2023-09-12T05:49:04.606" v="285" actId="20577"/>
        <pc:sldMkLst>
          <pc:docMk/>
          <pc:sldMk cId="2660837712" sldId="2147469681"/>
        </pc:sldMkLst>
        <pc:spChg chg="mod">
          <ac:chgData name="Nikhil Maheta" userId="b95de8a5-b3b6-4bd0-8015-4d01e19ff3e0" providerId="ADAL" clId="{4877E487-A168-4183-8BE1-29666E517E2F}" dt="2023-09-12T05:49:04.606" v="285" actId="20577"/>
          <ac:spMkLst>
            <pc:docMk/>
            <pc:sldMk cId="2660837712" sldId="2147469681"/>
            <ac:spMk id="2" creationId="{ED68A272-A90F-53F6-8B01-EA6BFBF18FA4}"/>
          </ac:spMkLst>
        </pc:spChg>
        <pc:spChg chg="del">
          <ac:chgData name="Nikhil Maheta" userId="b95de8a5-b3b6-4bd0-8015-4d01e19ff3e0" providerId="ADAL" clId="{4877E487-A168-4183-8BE1-29666E517E2F}" dt="2023-09-12T05:47:38.079" v="173" actId="21"/>
          <ac:spMkLst>
            <pc:docMk/>
            <pc:sldMk cId="2660837712" sldId="2147469681"/>
            <ac:spMk id="3" creationId="{436B4BCF-135D-0724-97D1-1F68F98E52DB}"/>
          </ac:spMkLst>
        </pc:spChg>
      </pc:sldChg>
      <pc:sldChg chg="delSp modSp mod">
        <pc:chgData name="Nikhil Maheta" userId="b95de8a5-b3b6-4bd0-8015-4d01e19ff3e0" providerId="ADAL" clId="{4877E487-A168-4183-8BE1-29666E517E2F}" dt="2023-09-12T05:48:04.333" v="194" actId="21"/>
        <pc:sldMkLst>
          <pc:docMk/>
          <pc:sldMk cId="1882777306" sldId="2147469682"/>
        </pc:sldMkLst>
        <pc:spChg chg="mod">
          <ac:chgData name="Nikhil Maheta" userId="b95de8a5-b3b6-4bd0-8015-4d01e19ff3e0" providerId="ADAL" clId="{4877E487-A168-4183-8BE1-29666E517E2F}" dt="2023-09-12T05:48:00.947" v="193" actId="20577"/>
          <ac:spMkLst>
            <pc:docMk/>
            <pc:sldMk cId="1882777306" sldId="2147469682"/>
            <ac:spMk id="2" creationId="{ED68A272-A90F-53F6-8B01-EA6BFBF18FA4}"/>
          </ac:spMkLst>
        </pc:spChg>
        <pc:spChg chg="del">
          <ac:chgData name="Nikhil Maheta" userId="b95de8a5-b3b6-4bd0-8015-4d01e19ff3e0" providerId="ADAL" clId="{4877E487-A168-4183-8BE1-29666E517E2F}" dt="2023-09-12T05:48:04.333" v="194" actId="21"/>
          <ac:spMkLst>
            <pc:docMk/>
            <pc:sldMk cId="1882777306" sldId="2147469682"/>
            <ac:spMk id="3" creationId="{436B4BCF-135D-0724-97D1-1F68F98E52DB}"/>
          </ac:spMkLst>
        </pc:spChg>
      </pc:sldChg>
      <pc:sldChg chg="delSp modSp mod">
        <pc:chgData name="Nikhil Maheta" userId="b95de8a5-b3b6-4bd0-8015-4d01e19ff3e0" providerId="ADAL" clId="{4877E487-A168-4183-8BE1-29666E517E2F}" dt="2023-09-12T05:49:36.116" v="312" actId="20577"/>
        <pc:sldMkLst>
          <pc:docMk/>
          <pc:sldMk cId="2390310088" sldId="2147469683"/>
        </pc:sldMkLst>
        <pc:spChg chg="mod">
          <ac:chgData name="Nikhil Maheta" userId="b95de8a5-b3b6-4bd0-8015-4d01e19ff3e0" providerId="ADAL" clId="{4877E487-A168-4183-8BE1-29666E517E2F}" dt="2023-09-12T05:49:36.116" v="312" actId="20577"/>
          <ac:spMkLst>
            <pc:docMk/>
            <pc:sldMk cId="2390310088" sldId="2147469683"/>
            <ac:spMk id="2" creationId="{ED68A272-A90F-53F6-8B01-EA6BFBF18FA4}"/>
          </ac:spMkLst>
        </pc:spChg>
        <pc:spChg chg="del">
          <ac:chgData name="Nikhil Maheta" userId="b95de8a5-b3b6-4bd0-8015-4d01e19ff3e0" providerId="ADAL" clId="{4877E487-A168-4183-8BE1-29666E517E2F}" dt="2023-09-12T05:48:44.988" v="262" actId="21"/>
          <ac:spMkLst>
            <pc:docMk/>
            <pc:sldMk cId="2390310088" sldId="2147469683"/>
            <ac:spMk id="3" creationId="{436B4BCF-135D-0724-97D1-1F68F98E52DB}"/>
          </ac:spMkLst>
        </pc:spChg>
      </pc:sldChg>
      <pc:sldChg chg="addSp delSp modSp mod">
        <pc:chgData name="Nikhil Maheta" userId="b95de8a5-b3b6-4bd0-8015-4d01e19ff3e0" providerId="ADAL" clId="{4877E487-A168-4183-8BE1-29666E517E2F}" dt="2023-09-12T05:49:47.899" v="315" actId="21"/>
        <pc:sldMkLst>
          <pc:docMk/>
          <pc:sldMk cId="1527635679" sldId="2147469684"/>
        </pc:sldMkLst>
        <pc:spChg chg="del">
          <ac:chgData name="Nikhil Maheta" userId="b95de8a5-b3b6-4bd0-8015-4d01e19ff3e0" providerId="ADAL" clId="{4877E487-A168-4183-8BE1-29666E517E2F}" dt="2023-09-12T05:49:45.513" v="313" actId="21"/>
          <ac:spMkLst>
            <pc:docMk/>
            <pc:sldMk cId="1527635679" sldId="2147469684"/>
            <ac:spMk id="2" creationId="{ED68A272-A90F-53F6-8B01-EA6BFBF18FA4}"/>
          </ac:spMkLst>
        </pc:spChg>
        <pc:spChg chg="del">
          <ac:chgData name="Nikhil Maheta" userId="b95de8a5-b3b6-4bd0-8015-4d01e19ff3e0" providerId="ADAL" clId="{4877E487-A168-4183-8BE1-29666E517E2F}" dt="2023-09-12T05:49:47.899" v="315" actId="21"/>
          <ac:spMkLst>
            <pc:docMk/>
            <pc:sldMk cId="1527635679" sldId="2147469684"/>
            <ac:spMk id="3" creationId="{436B4BCF-135D-0724-97D1-1F68F98E52DB}"/>
          </ac:spMkLst>
        </pc:spChg>
        <pc:spChg chg="add mod">
          <ac:chgData name="Nikhil Maheta" userId="b95de8a5-b3b6-4bd0-8015-4d01e19ff3e0" providerId="ADAL" clId="{4877E487-A168-4183-8BE1-29666E517E2F}" dt="2023-09-12T05:49:45.541" v="314" actId="27636"/>
          <ac:spMkLst>
            <pc:docMk/>
            <pc:sldMk cId="1527635679" sldId="2147469684"/>
            <ac:spMk id="5" creationId="{7D6E95C3-240F-72F4-CAAC-63D74D1E7EEB}"/>
          </ac:spMkLst>
        </pc:spChg>
      </pc:sldChg>
      <pc:sldChg chg="modSp mod">
        <pc:chgData name="Nikhil Maheta" userId="b95de8a5-b3b6-4bd0-8015-4d01e19ff3e0" providerId="ADAL" clId="{4877E487-A168-4183-8BE1-29666E517E2F}" dt="2023-09-12T05:47:12.871" v="153" actId="5793"/>
        <pc:sldMkLst>
          <pc:docMk/>
          <pc:sldMk cId="3900772596" sldId="2147469685"/>
        </pc:sldMkLst>
        <pc:spChg chg="mod">
          <ac:chgData name="Nikhil Maheta" userId="b95de8a5-b3b6-4bd0-8015-4d01e19ff3e0" providerId="ADAL" clId="{4877E487-A168-4183-8BE1-29666E517E2F}" dt="2023-09-12T05:45:11.956" v="91" actId="6549"/>
          <ac:spMkLst>
            <pc:docMk/>
            <pc:sldMk cId="3900772596" sldId="2147469685"/>
            <ac:spMk id="2" creationId="{ED68A272-A90F-53F6-8B01-EA6BFBF18FA4}"/>
          </ac:spMkLst>
        </pc:spChg>
        <pc:spChg chg="mod">
          <ac:chgData name="Nikhil Maheta" userId="b95de8a5-b3b6-4bd0-8015-4d01e19ff3e0" providerId="ADAL" clId="{4877E487-A168-4183-8BE1-29666E517E2F}" dt="2023-09-12T05:47:12.871" v="153" actId="5793"/>
          <ac:spMkLst>
            <pc:docMk/>
            <pc:sldMk cId="3900772596" sldId="2147469685"/>
            <ac:spMk id="3" creationId="{436B4BCF-135D-0724-97D1-1F68F98E52DB}"/>
          </ac:spMkLst>
        </pc:spChg>
      </pc:sldChg>
      <pc:sldChg chg="addSp delSp modSp del mod">
        <pc:chgData name="Nikhil Maheta" userId="b95de8a5-b3b6-4bd0-8015-4d01e19ff3e0" providerId="ADAL" clId="{4877E487-A168-4183-8BE1-29666E517E2F}" dt="2023-09-12T05:50:20.134" v="319" actId="47"/>
        <pc:sldMkLst>
          <pc:docMk/>
          <pc:sldMk cId="2320749578" sldId="2147469686"/>
        </pc:sldMkLst>
        <pc:spChg chg="del">
          <ac:chgData name="Nikhil Maheta" userId="b95de8a5-b3b6-4bd0-8015-4d01e19ff3e0" providerId="ADAL" clId="{4877E487-A168-4183-8BE1-29666E517E2F}" dt="2023-09-12T05:50:14.452" v="316" actId="21"/>
          <ac:spMkLst>
            <pc:docMk/>
            <pc:sldMk cId="2320749578" sldId="2147469686"/>
            <ac:spMk id="2" creationId="{ED68A272-A90F-53F6-8B01-EA6BFBF18FA4}"/>
          </ac:spMkLst>
        </pc:spChg>
        <pc:spChg chg="del">
          <ac:chgData name="Nikhil Maheta" userId="b95de8a5-b3b6-4bd0-8015-4d01e19ff3e0" providerId="ADAL" clId="{4877E487-A168-4183-8BE1-29666E517E2F}" dt="2023-09-12T05:50:16.198" v="318" actId="21"/>
          <ac:spMkLst>
            <pc:docMk/>
            <pc:sldMk cId="2320749578" sldId="2147469686"/>
            <ac:spMk id="3" creationId="{436B4BCF-135D-0724-97D1-1F68F98E52DB}"/>
          </ac:spMkLst>
        </pc:spChg>
        <pc:spChg chg="add mod">
          <ac:chgData name="Nikhil Maheta" userId="b95de8a5-b3b6-4bd0-8015-4d01e19ff3e0" providerId="ADAL" clId="{4877E487-A168-4183-8BE1-29666E517E2F}" dt="2023-09-12T05:50:14.476" v="317" actId="27636"/>
          <ac:spMkLst>
            <pc:docMk/>
            <pc:sldMk cId="2320749578" sldId="2147469686"/>
            <ac:spMk id="5" creationId="{D085464B-E20B-6D1E-715B-1E6CBD79DA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153" cy="4816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07" y="0"/>
            <a:ext cx="3170153" cy="4816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7A86F-41CB-45D9-967C-29CF9D2A96F1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73" y="4620548"/>
            <a:ext cx="5852856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503"/>
            <a:ext cx="3170153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07" y="9119503"/>
            <a:ext cx="3170153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92927-8222-4B6F-A32E-92542DF325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ky, outdoor, shore&#10;&#10;Description automatically generated">
            <a:extLst>
              <a:ext uri="{FF2B5EF4-FFF2-40B4-BE49-F238E27FC236}">
                <a16:creationId xmlns:a16="http://schemas.microsoft.com/office/drawing/2014/main" id="{7298FCA3-D2F0-0E43-A059-2B4F12583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49289C-71D6-114E-B001-F32059963634}"/>
              </a:ext>
            </a:extLst>
          </p:cNvPr>
          <p:cNvSpPr/>
          <p:nvPr userDrawn="1"/>
        </p:nvSpPr>
        <p:spPr>
          <a:xfrm>
            <a:off x="2" y="0"/>
            <a:ext cx="5723466" cy="6858000"/>
          </a:xfrm>
          <a:prstGeom prst="rect">
            <a:avLst/>
          </a:prstGeom>
          <a:solidFill>
            <a:srgbClr val="005C89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E05FBB-A117-664A-B867-688EF95DB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90" y="3093686"/>
            <a:ext cx="5167490" cy="866423"/>
          </a:xfrm>
        </p:spPr>
        <p:txBody>
          <a:bodyPr/>
          <a:lstStyle>
            <a:lvl1pPr algn="l"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A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A3DBAAD-BD4D-2F43-A02E-B87FD586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79" y="3666337"/>
            <a:ext cx="3643489" cy="293246"/>
          </a:xfr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resort&#10;&#10;Description automatically generated">
            <a:extLst>
              <a:ext uri="{FF2B5EF4-FFF2-40B4-BE49-F238E27FC236}">
                <a16:creationId xmlns:a16="http://schemas.microsoft.com/office/drawing/2014/main" id="{347151C0-AC43-F64C-B232-8D4336AB8E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FEC66B-41FA-6D4B-B9DA-EB13B704CBCB}"/>
              </a:ext>
            </a:extLst>
          </p:cNvPr>
          <p:cNvSpPr/>
          <p:nvPr userDrawn="1"/>
        </p:nvSpPr>
        <p:spPr>
          <a:xfrm>
            <a:off x="2" y="0"/>
            <a:ext cx="8985954" cy="6858000"/>
          </a:xfrm>
          <a:prstGeom prst="rect">
            <a:avLst/>
          </a:prstGeom>
          <a:solidFill>
            <a:srgbClr val="005C89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31FB3B-56A0-AF4A-BB0D-48B3430CBBC8}"/>
              </a:ext>
            </a:extLst>
          </p:cNvPr>
          <p:cNvSpPr/>
          <p:nvPr userDrawn="1"/>
        </p:nvSpPr>
        <p:spPr>
          <a:xfrm>
            <a:off x="3102213" y="6110624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www.acwapower.com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BCBD148-01B5-9D44-BB9A-1E370F3F84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53" y="841554"/>
            <a:ext cx="7585449" cy="46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3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36DB59-EDDD-4254-8FA7-18E57A79F7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51" y="228601"/>
            <a:ext cx="787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Etelka Medium Pro" panose="02000503080000020004" pitchFamily="50" charset="0"/>
              </a:defRPr>
            </a:lvl1pPr>
            <a:lvl2pPr>
              <a:defRPr sz="2800">
                <a:solidFill>
                  <a:schemeClr val="bg1"/>
                </a:solidFill>
                <a:latin typeface="Etelka Medium Pro" panose="02000503080000020004" pitchFamily="50" charset="0"/>
              </a:defRPr>
            </a:lvl2pPr>
            <a:lvl3pPr>
              <a:defRPr sz="2400">
                <a:solidFill>
                  <a:schemeClr val="bg1"/>
                </a:solidFill>
                <a:latin typeface="Etelka Medium Pro" panose="02000503080000020004" pitchFamily="50" charset="0"/>
              </a:defRPr>
            </a:lvl3pPr>
            <a:lvl4pPr>
              <a:defRPr sz="2000">
                <a:solidFill>
                  <a:schemeClr val="bg1"/>
                </a:solidFill>
                <a:latin typeface="Etelka Medium Pro" panose="02000503080000020004" pitchFamily="50" charset="0"/>
              </a:defRPr>
            </a:lvl4pPr>
            <a:lvl5pPr>
              <a:defRPr sz="2000">
                <a:solidFill>
                  <a:schemeClr val="bg1"/>
                </a:solidFill>
                <a:latin typeface="Etelka Medium Pro" panose="02000503080000020004" pitchFamily="50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CA9E3D-702C-40EB-B894-93314024E4E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5912A8-808D-4A09-9F0D-97E3819F2641}"/>
                </a:ext>
              </a:extLst>
            </p:cNvPr>
            <p:cNvSpPr/>
            <p:nvPr userDrawn="1"/>
          </p:nvSpPr>
          <p:spPr>
            <a:xfrm>
              <a:off x="9048328" y="0"/>
              <a:ext cx="2160240" cy="764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33E099-EAAF-402D-A253-552DFED268BE}"/>
                </a:ext>
              </a:extLst>
            </p:cNvPr>
            <p:cNvSpPr/>
            <p:nvPr userDrawn="1"/>
          </p:nvSpPr>
          <p:spPr>
            <a:xfrm>
              <a:off x="0" y="6309320"/>
              <a:ext cx="12192000" cy="548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8BAB621D-750F-4E13-B2C5-F0D1F36B8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2344" y="94534"/>
              <a:ext cx="1368907" cy="499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6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7000">
        <p:random/>
      </p:transition>
    </mc:Choice>
    <mc:Fallback xmlns="">
      <p:transition spd="slow" advClick="0" advTm="7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F9E2-A6EF-4832-88D1-676E0B66D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1075A-DCBF-41BC-873E-8BB4E3D67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71C1A-3DB6-4AC1-947D-76131D9D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87242-E78E-431B-8C32-648AC7027B7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36DB59-EDDD-4254-8FA7-18E57A79F7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51" y="228601"/>
            <a:ext cx="78740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Etelka Medium Pro" panose="02000503080000020004" pitchFamily="50" charset="0"/>
              </a:defRPr>
            </a:lvl1pPr>
            <a:lvl2pPr>
              <a:defRPr sz="2800">
                <a:solidFill>
                  <a:schemeClr val="bg1"/>
                </a:solidFill>
                <a:latin typeface="Etelka Medium Pro" panose="02000503080000020004" pitchFamily="50" charset="0"/>
              </a:defRPr>
            </a:lvl2pPr>
            <a:lvl3pPr>
              <a:defRPr sz="2400">
                <a:solidFill>
                  <a:schemeClr val="bg1"/>
                </a:solidFill>
                <a:latin typeface="Etelka Medium Pro" panose="02000503080000020004" pitchFamily="50" charset="0"/>
              </a:defRPr>
            </a:lvl3pPr>
            <a:lvl4pPr>
              <a:defRPr sz="2000">
                <a:solidFill>
                  <a:schemeClr val="bg1"/>
                </a:solidFill>
                <a:latin typeface="Etelka Medium Pro" panose="02000503080000020004" pitchFamily="50" charset="0"/>
              </a:defRPr>
            </a:lvl4pPr>
            <a:lvl5pPr>
              <a:defRPr sz="2000">
                <a:solidFill>
                  <a:schemeClr val="bg1"/>
                </a:solidFill>
                <a:latin typeface="Etelka Medium Pro" panose="02000503080000020004" pitchFamily="50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8A4730-6BDC-4D82-99DE-3F3337B79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3683" y="6490625"/>
            <a:ext cx="17281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Frutiger" panose="02000503000000020004" pitchFamily="50" charset="0"/>
              </a:defRPr>
            </a:lvl1pPr>
          </a:lstStyle>
          <a:p>
            <a:r>
              <a:rPr lang="en-US" dirty="0"/>
              <a:t>Townhall 2020	</a:t>
            </a:r>
          </a:p>
        </p:txBody>
      </p:sp>
    </p:spTree>
    <p:extLst>
      <p:ext uri="{BB962C8B-B14F-4D97-AF65-F5344CB8AC3E}">
        <p14:creationId xmlns:p14="http://schemas.microsoft.com/office/powerpoint/2010/main" val="18843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7000">
        <p:random/>
      </p:transition>
    </mc:Choice>
    <mc:Fallback xmlns="">
      <p:transition spd="slow" advClick="0" advTm="7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118FF30-58F0-B148-BE48-3ECDC8E84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35FEC-142B-A044-BEC0-05C709E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/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838B-7727-2342-B933-B21F97288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7556"/>
            <a:ext cx="12192000" cy="4709407"/>
          </a:xfrm>
        </p:spPr>
        <p:txBody>
          <a:bodyPr/>
          <a:lstStyle>
            <a:lvl1pPr>
              <a:buFontTx/>
              <a:buNone/>
              <a:defRPr sz="18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EC098-0A15-C541-BB24-74B177D3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7391" y="6356350"/>
            <a:ext cx="2743200" cy="365125"/>
          </a:xfrm>
        </p:spPr>
        <p:txBody>
          <a:bodyPr/>
          <a:lstStyle/>
          <a:p>
            <a:fld id="{75A5F8C5-4974-4348-8AFF-EF73C406EEA9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5269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720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userDrawn="1">
          <p15:clr>
            <a:srgbClr val="FBAE40"/>
          </p15:clr>
        </p15:guide>
        <p15:guide id="6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3F23608-61CC-3546-87FE-C5FF61D83DC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032" y="1208114"/>
            <a:ext cx="3411414" cy="5663954"/>
          </a:xfrm>
          <a:solidFill>
            <a:schemeClr val="bg2"/>
          </a:solidFill>
        </p:spPr>
        <p:txBody>
          <a:bodyPr/>
          <a:lstStyle>
            <a:lvl1pPr marL="0" marR="0" indent="0" algn="l" defTabSz="685766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r>
              <a:rPr lang="en-GB" dirty="0"/>
              <a:t>&lt;Insert picture&gt;</a:t>
            </a:r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118FF30-58F0-B148-BE48-3ECDC8E84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ody of water with a factor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8BB8F58-B258-C648-9918-64EE5AF7DB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7"/>
          <a:stretch/>
        </p:blipFill>
        <p:spPr>
          <a:xfrm>
            <a:off x="7032" y="1208114"/>
            <a:ext cx="3404382" cy="5663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35FEC-142B-A044-BEC0-05C709E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/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838B-7727-2342-B933-B21F97288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004" y="1505243"/>
            <a:ext cx="8018585" cy="2257534"/>
          </a:xfrm>
        </p:spPr>
        <p:txBody>
          <a:bodyPr/>
          <a:lstStyle>
            <a:lvl1pPr>
              <a:buFontTx/>
              <a:buNone/>
              <a:defRPr sz="18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EC098-0A15-C541-BB24-74B177D3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0418" y="6356350"/>
            <a:ext cx="2743200" cy="365125"/>
          </a:xfrm>
        </p:spPr>
        <p:txBody>
          <a:bodyPr/>
          <a:lstStyle/>
          <a:p>
            <a:fld id="{75A5F8C5-4974-4348-8AFF-EF73C406EEA9}" type="slidenum">
              <a:rPr lang="en-AE" smtClean="0"/>
              <a:t>‹#›</a:t>
            </a:fld>
            <a:endParaRPr lang="en-A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DE773-392E-E740-925D-C149A31E1666}"/>
              </a:ext>
            </a:extLst>
          </p:cNvPr>
          <p:cNvSpPr/>
          <p:nvPr userDrawn="1"/>
        </p:nvSpPr>
        <p:spPr>
          <a:xfrm>
            <a:off x="2715064" y="4032326"/>
            <a:ext cx="671603" cy="2116706"/>
          </a:xfrm>
          <a:prstGeom prst="rect">
            <a:avLst/>
          </a:prstGeom>
          <a:solidFill>
            <a:srgbClr val="005C89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3A7698-9727-0F46-B5FF-689E797406CE}"/>
              </a:ext>
            </a:extLst>
          </p:cNvPr>
          <p:cNvSpPr/>
          <p:nvPr userDrawn="1"/>
        </p:nvSpPr>
        <p:spPr>
          <a:xfrm>
            <a:off x="3376246" y="4032326"/>
            <a:ext cx="8815754" cy="2116706"/>
          </a:xfrm>
          <a:prstGeom prst="rect">
            <a:avLst/>
          </a:prstGeom>
          <a:solidFill>
            <a:srgbClr val="00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55F535-3AFB-F448-8597-32811CB642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2005" y="4323100"/>
            <a:ext cx="8018585" cy="1556383"/>
          </a:xfrm>
        </p:spPr>
        <p:txBody>
          <a:bodyPr/>
          <a:lstStyle>
            <a:lvl1pPr>
              <a:buFontTx/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810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118FF30-58F0-B148-BE48-3ECDC8E84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3F23608-61CC-3546-87FE-C5FF61D83DC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032" y="1208114"/>
            <a:ext cx="3369214" cy="5663954"/>
          </a:xfrm>
          <a:solidFill>
            <a:schemeClr val="bg2"/>
          </a:solidFill>
        </p:spPr>
        <p:txBody>
          <a:bodyPr/>
          <a:lstStyle>
            <a:lvl1pPr marL="0" marR="0" indent="0" algn="l" defTabSz="685766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r>
              <a:rPr lang="en-GB" dirty="0"/>
              <a:t>&lt;Insert picture&gt;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35FEC-142B-A044-BEC0-05C709E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/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838B-7727-2342-B933-B21F97288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004" y="1505243"/>
            <a:ext cx="8018585" cy="2257534"/>
          </a:xfrm>
        </p:spPr>
        <p:txBody>
          <a:bodyPr/>
          <a:lstStyle>
            <a:lvl1pPr>
              <a:buFontTx/>
              <a:buNone/>
              <a:defRPr sz="18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EC098-0A15-C541-BB24-74B177D3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0418" y="6356350"/>
            <a:ext cx="2743200" cy="365125"/>
          </a:xfrm>
        </p:spPr>
        <p:txBody>
          <a:bodyPr/>
          <a:lstStyle/>
          <a:p>
            <a:fld id="{75A5F8C5-4974-4348-8AFF-EF73C406EEA9}" type="slidenum">
              <a:rPr lang="en-AE" smtClean="0"/>
              <a:t>‹#›</a:t>
            </a:fld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3A7698-9727-0F46-B5FF-689E797406CE}"/>
              </a:ext>
            </a:extLst>
          </p:cNvPr>
          <p:cNvSpPr/>
          <p:nvPr userDrawn="1"/>
        </p:nvSpPr>
        <p:spPr>
          <a:xfrm>
            <a:off x="3376246" y="4032326"/>
            <a:ext cx="8815754" cy="2116706"/>
          </a:xfrm>
          <a:prstGeom prst="rect">
            <a:avLst/>
          </a:prstGeom>
          <a:solidFill>
            <a:srgbClr val="00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55F535-3AFB-F448-8597-32811CB642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2005" y="4323100"/>
            <a:ext cx="8018585" cy="1556383"/>
          </a:xfrm>
        </p:spPr>
        <p:txBody>
          <a:bodyPr/>
          <a:lstStyle>
            <a:lvl1pPr>
              <a:buFontTx/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DE773-392E-E740-925D-C149A31E1666}"/>
              </a:ext>
            </a:extLst>
          </p:cNvPr>
          <p:cNvSpPr/>
          <p:nvPr userDrawn="1"/>
        </p:nvSpPr>
        <p:spPr>
          <a:xfrm>
            <a:off x="2715064" y="4032326"/>
            <a:ext cx="671603" cy="2116706"/>
          </a:xfrm>
          <a:prstGeom prst="rect">
            <a:avLst/>
          </a:prstGeom>
          <a:solidFill>
            <a:srgbClr val="005C89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82412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118FF30-58F0-B148-BE48-3ECDC8E84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sky, outdoor, several&#10;&#10;Description automatically generated">
            <a:extLst>
              <a:ext uri="{FF2B5EF4-FFF2-40B4-BE49-F238E27FC236}">
                <a16:creationId xmlns:a16="http://schemas.microsoft.com/office/drawing/2014/main" id="{56755396-DD33-D341-A959-9D502A98CC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18622"/>
            <a:ext cx="3386667" cy="5663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35FEC-142B-A044-BEC0-05C709E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/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838B-7727-2342-B933-B21F97288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005" y="4103117"/>
            <a:ext cx="8018585" cy="2116706"/>
          </a:xfrm>
        </p:spPr>
        <p:txBody>
          <a:bodyPr/>
          <a:lstStyle>
            <a:lvl1pPr>
              <a:buFontTx/>
              <a:buNone/>
              <a:defRPr sz="18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EC098-0A15-C541-BB24-74B177D3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0418" y="6356350"/>
            <a:ext cx="2743200" cy="365125"/>
          </a:xfrm>
        </p:spPr>
        <p:txBody>
          <a:bodyPr/>
          <a:lstStyle/>
          <a:p>
            <a:fld id="{75A5F8C5-4974-4348-8AFF-EF73C406EEA9}" type="slidenum">
              <a:rPr lang="en-AE" smtClean="0"/>
              <a:t>‹#›</a:t>
            </a:fld>
            <a:endParaRPr lang="en-A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DE773-392E-E740-925D-C149A31E1666}"/>
              </a:ext>
            </a:extLst>
          </p:cNvPr>
          <p:cNvSpPr/>
          <p:nvPr userDrawn="1"/>
        </p:nvSpPr>
        <p:spPr>
          <a:xfrm>
            <a:off x="2715064" y="1688123"/>
            <a:ext cx="671603" cy="2116706"/>
          </a:xfrm>
          <a:prstGeom prst="rect">
            <a:avLst/>
          </a:prstGeom>
          <a:solidFill>
            <a:srgbClr val="005C89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3A7698-9727-0F46-B5FF-689E797406CE}"/>
              </a:ext>
            </a:extLst>
          </p:cNvPr>
          <p:cNvSpPr/>
          <p:nvPr userDrawn="1"/>
        </p:nvSpPr>
        <p:spPr>
          <a:xfrm>
            <a:off x="3376246" y="1688123"/>
            <a:ext cx="8815754" cy="2116706"/>
          </a:xfrm>
          <a:prstGeom prst="rect">
            <a:avLst/>
          </a:prstGeom>
          <a:solidFill>
            <a:srgbClr val="00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55F535-3AFB-F448-8597-32811CB642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2005" y="1978897"/>
            <a:ext cx="8018585" cy="1556383"/>
          </a:xfrm>
        </p:spPr>
        <p:txBody>
          <a:bodyPr/>
          <a:lstStyle>
            <a:lvl1pPr>
              <a:buFontTx/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57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118FF30-58F0-B148-BE48-3ECDC8E84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F1C073AF-1053-1240-A213-0C45E99BBD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7032" y="1208114"/>
            <a:ext cx="3369214" cy="5663954"/>
          </a:xfrm>
          <a:solidFill>
            <a:schemeClr val="bg2"/>
          </a:solidFill>
        </p:spPr>
        <p:txBody>
          <a:bodyPr/>
          <a:lstStyle>
            <a:lvl1pPr marL="0" marR="0" indent="0" algn="l" defTabSz="685766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r>
              <a:rPr lang="en-GB" dirty="0"/>
              <a:t>&lt;Insert picture&gt;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35FEC-142B-A044-BEC0-05C709E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/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838B-7727-2342-B933-B21F97288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005" y="4103117"/>
            <a:ext cx="8018585" cy="2116706"/>
          </a:xfrm>
        </p:spPr>
        <p:txBody>
          <a:bodyPr/>
          <a:lstStyle>
            <a:lvl1pPr>
              <a:buFontTx/>
              <a:buNone/>
              <a:defRPr sz="1800"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EC098-0A15-C541-BB24-74B177D3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0418" y="6356350"/>
            <a:ext cx="2743200" cy="365125"/>
          </a:xfrm>
        </p:spPr>
        <p:txBody>
          <a:bodyPr/>
          <a:lstStyle/>
          <a:p>
            <a:fld id="{75A5F8C5-4974-4348-8AFF-EF73C406EEA9}" type="slidenum">
              <a:rPr lang="en-AE" smtClean="0"/>
              <a:t>‹#›</a:t>
            </a:fld>
            <a:endParaRPr lang="en-A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DE773-392E-E740-925D-C149A31E1666}"/>
              </a:ext>
            </a:extLst>
          </p:cNvPr>
          <p:cNvSpPr/>
          <p:nvPr userDrawn="1"/>
        </p:nvSpPr>
        <p:spPr>
          <a:xfrm>
            <a:off x="2715064" y="1688123"/>
            <a:ext cx="671603" cy="2116706"/>
          </a:xfrm>
          <a:prstGeom prst="rect">
            <a:avLst/>
          </a:prstGeom>
          <a:solidFill>
            <a:srgbClr val="005C89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3A7698-9727-0F46-B5FF-689E797406CE}"/>
              </a:ext>
            </a:extLst>
          </p:cNvPr>
          <p:cNvSpPr/>
          <p:nvPr userDrawn="1"/>
        </p:nvSpPr>
        <p:spPr>
          <a:xfrm>
            <a:off x="3376246" y="1688123"/>
            <a:ext cx="8815754" cy="2116706"/>
          </a:xfrm>
          <a:prstGeom prst="rect">
            <a:avLst/>
          </a:prstGeom>
          <a:solidFill>
            <a:srgbClr val="00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55F535-3AFB-F448-8597-32811CB642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2005" y="1978897"/>
            <a:ext cx="8018585" cy="1556383"/>
          </a:xfrm>
        </p:spPr>
        <p:txBody>
          <a:bodyPr/>
          <a:lstStyle>
            <a:lvl1pPr>
              <a:buFontTx/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175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493DDD2-DC6D-5A4D-97DE-F4F3B98DCA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7E24FC-EA73-8244-BBF8-F26C384A1D92}"/>
              </a:ext>
            </a:extLst>
          </p:cNvPr>
          <p:cNvSpPr/>
          <p:nvPr userDrawn="1"/>
        </p:nvSpPr>
        <p:spPr>
          <a:xfrm>
            <a:off x="2" y="2148592"/>
            <a:ext cx="12191998" cy="2795941"/>
          </a:xfrm>
          <a:prstGeom prst="rect">
            <a:avLst/>
          </a:prstGeom>
          <a:solidFill>
            <a:srgbClr val="005C89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5ADF46-DE89-F047-9368-C35B1E02EB76}"/>
              </a:ext>
            </a:extLst>
          </p:cNvPr>
          <p:cNvSpPr txBox="1">
            <a:spLocks/>
          </p:cNvSpPr>
          <p:nvPr userDrawn="1"/>
        </p:nvSpPr>
        <p:spPr>
          <a:xfrm>
            <a:off x="6520746" y="3093686"/>
            <a:ext cx="5167490" cy="866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A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6C9DBB-99F8-CF4F-88EE-88F07C0136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32035" y="3666337"/>
            <a:ext cx="3643489" cy="293246"/>
          </a:xfrm>
        </p:spPr>
        <p:txBody>
          <a:bodyPr/>
          <a:lstStyle>
            <a:lvl1pPr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C1A072-EEFC-C675-1BCC-E7D237EC9D86}"/>
              </a:ext>
            </a:extLst>
          </p:cNvPr>
          <p:cNvSpPr/>
          <p:nvPr userDrawn="1"/>
        </p:nvSpPr>
        <p:spPr>
          <a:xfrm>
            <a:off x="6096000" y="2148592"/>
            <a:ext cx="6095998" cy="2795941"/>
          </a:xfrm>
          <a:prstGeom prst="rect">
            <a:avLst/>
          </a:prstGeom>
          <a:solidFill>
            <a:srgbClr val="005C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BCA5E-DBC2-57A2-D002-74402AEFA766}"/>
              </a:ext>
            </a:extLst>
          </p:cNvPr>
          <p:cNvSpPr txBox="1"/>
          <p:nvPr userDrawn="1"/>
        </p:nvSpPr>
        <p:spPr>
          <a:xfrm>
            <a:off x="6757988" y="2900363"/>
            <a:ext cx="4941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FLEET ENHANCEMENT PLAN </a:t>
            </a:r>
          </a:p>
        </p:txBody>
      </p:sp>
    </p:spTree>
    <p:extLst>
      <p:ext uri="{BB962C8B-B14F-4D97-AF65-F5344CB8AC3E}">
        <p14:creationId xmlns:p14="http://schemas.microsoft.com/office/powerpoint/2010/main" val="395755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118FF30-58F0-B148-BE48-3ECDC8E84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35FEC-142B-A044-BEC0-05C709E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/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EC098-0A15-C541-BB24-74B177D3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0418" y="6356350"/>
            <a:ext cx="2743200" cy="365125"/>
          </a:xfrm>
        </p:spPr>
        <p:txBody>
          <a:bodyPr/>
          <a:lstStyle/>
          <a:p>
            <a:fld id="{75A5F8C5-4974-4348-8AFF-EF73C406EEA9}" type="slidenum">
              <a:rPr lang="en-AE" smtClean="0"/>
              <a:t>‹#›</a:t>
            </a:fld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3A7698-9727-0F46-B5FF-689E797406CE}"/>
              </a:ext>
            </a:extLst>
          </p:cNvPr>
          <p:cNvSpPr/>
          <p:nvPr userDrawn="1"/>
        </p:nvSpPr>
        <p:spPr>
          <a:xfrm>
            <a:off x="0" y="4112494"/>
            <a:ext cx="3386664" cy="2745505"/>
          </a:xfrm>
          <a:prstGeom prst="rect">
            <a:avLst/>
          </a:prstGeom>
          <a:solidFill>
            <a:srgbClr val="00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55F535-3AFB-F448-8597-32811CB642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2005" y="1524313"/>
            <a:ext cx="8018585" cy="4695512"/>
          </a:xfr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90D1B50C-9776-DA4C-BEA1-9364464C4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18623"/>
            <a:ext cx="3386667" cy="28985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8DE773-392E-E740-925D-C149A31E1666}"/>
              </a:ext>
            </a:extLst>
          </p:cNvPr>
          <p:cNvSpPr/>
          <p:nvPr userDrawn="1"/>
        </p:nvSpPr>
        <p:spPr>
          <a:xfrm rot="5400000">
            <a:off x="1357530" y="2083361"/>
            <a:ext cx="671603" cy="3386665"/>
          </a:xfrm>
          <a:prstGeom prst="rect">
            <a:avLst/>
          </a:prstGeom>
          <a:solidFill>
            <a:srgbClr val="005C89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110086-7F56-2140-B9FD-210401A2F0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83998" y="4528481"/>
            <a:ext cx="2640557" cy="1691344"/>
          </a:xfrm>
        </p:spPr>
        <p:txBody>
          <a:bodyPr/>
          <a:lstStyle>
            <a:lvl1pPr>
              <a:buFontTx/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708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118FF30-58F0-B148-BE48-3ECDC8E843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5C7B863-9B07-6642-800D-8A76AA6B7D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-1" y="1208114"/>
            <a:ext cx="3386664" cy="2909071"/>
          </a:xfrm>
          <a:solidFill>
            <a:schemeClr val="bg2"/>
          </a:solidFill>
        </p:spPr>
        <p:txBody>
          <a:bodyPr/>
          <a:lstStyle>
            <a:lvl1pPr marL="0" marR="0" indent="0" algn="l" defTabSz="685766" rtl="0" eaLnBrk="1" fontAlgn="auto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r>
              <a:rPr lang="en-GB" dirty="0"/>
              <a:t>&lt;Insert picture&gt;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35FEC-142B-A044-BEC0-05C709E7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/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EC098-0A15-C541-BB24-74B177D3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0418" y="6356350"/>
            <a:ext cx="2743200" cy="365125"/>
          </a:xfrm>
        </p:spPr>
        <p:txBody>
          <a:bodyPr/>
          <a:lstStyle/>
          <a:p>
            <a:fld id="{75A5F8C5-4974-4348-8AFF-EF73C406EEA9}" type="slidenum">
              <a:rPr lang="en-AE" smtClean="0"/>
              <a:t>‹#›</a:t>
            </a:fld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3A7698-9727-0F46-B5FF-689E797406CE}"/>
              </a:ext>
            </a:extLst>
          </p:cNvPr>
          <p:cNvSpPr/>
          <p:nvPr userDrawn="1"/>
        </p:nvSpPr>
        <p:spPr>
          <a:xfrm>
            <a:off x="0" y="4112494"/>
            <a:ext cx="3386664" cy="2745505"/>
          </a:xfrm>
          <a:prstGeom prst="rect">
            <a:avLst/>
          </a:prstGeom>
          <a:solidFill>
            <a:srgbClr val="005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55F535-3AFB-F448-8597-32811CB6426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2005" y="1524313"/>
            <a:ext cx="8018585" cy="4695512"/>
          </a:xfrm>
        </p:spPr>
        <p:txBody>
          <a:bodyPr/>
          <a:lstStyle>
            <a:lvl1pPr>
              <a:buFontTx/>
              <a:buNone/>
              <a:defRPr sz="1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8DE773-392E-E740-925D-C149A31E1666}"/>
              </a:ext>
            </a:extLst>
          </p:cNvPr>
          <p:cNvSpPr/>
          <p:nvPr userDrawn="1"/>
        </p:nvSpPr>
        <p:spPr>
          <a:xfrm rot="5400000">
            <a:off x="1357530" y="2083361"/>
            <a:ext cx="671603" cy="3386665"/>
          </a:xfrm>
          <a:prstGeom prst="rect">
            <a:avLst/>
          </a:prstGeom>
          <a:solidFill>
            <a:srgbClr val="005C89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110086-7F56-2140-B9FD-210401A2F04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83998" y="4528481"/>
            <a:ext cx="2640557" cy="1691344"/>
          </a:xfrm>
        </p:spPr>
        <p:txBody>
          <a:bodyPr/>
          <a:lstStyle>
            <a:lvl1pPr>
              <a:buFontTx/>
              <a:buNone/>
              <a:defRPr sz="18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405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640C7B-2652-F64C-95B2-53E48AD7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62815-D2B1-FB40-B572-E777C1163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0AFFA-99B0-3C4A-90C2-50B5FAE97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69BB1-46F3-544E-BE50-FBB9A8DD2F9B}" type="datetimeFigureOut">
              <a:rPr lang="en-AE" smtClean="0"/>
              <a:t>14/09/2023</a:t>
            </a:fld>
            <a:endParaRPr lang="en-A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5E229-BF9D-6642-A4F0-F3497F407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E1E4-0549-2D42-9C85-71944E028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5F8C5-4974-4348-8AFF-EF73C406EEA9}" type="slidenum">
              <a:rPr lang="en-AE" smtClean="0"/>
              <a:t>‹#›</a:t>
            </a:fld>
            <a:endParaRPr lang="en-AE" dirty="0"/>
          </a:p>
        </p:txBody>
      </p:sp>
      <p:sp>
        <p:nvSpPr>
          <p:cNvPr id="7" name="MSIPCMContentMarking" descr="{&quot;HashCode&quot;:-478001088,&quot;Placement&quot;:&quot;Footer&quot;}">
            <a:extLst>
              <a:ext uri="{FF2B5EF4-FFF2-40B4-BE49-F238E27FC236}">
                <a16:creationId xmlns:a16="http://schemas.microsoft.com/office/drawing/2014/main" id="{94B0DE9B-36AE-492D-B75A-0CD6B199B12A}"/>
              </a:ext>
            </a:extLst>
          </p:cNvPr>
          <p:cNvSpPr txBox="1"/>
          <p:nvPr userDrawn="1"/>
        </p:nvSpPr>
        <p:spPr>
          <a:xfrm>
            <a:off x="5482945" y="6595656"/>
            <a:ext cx="1226110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78D7"/>
                </a:solidFill>
                <a:latin typeface="Calibri" panose="020F0502020204030204" pitchFamily="34" charset="0"/>
              </a:rPr>
              <a:t>NOMAC | Internal</a:t>
            </a:r>
          </a:p>
        </p:txBody>
      </p:sp>
    </p:spTree>
    <p:extLst>
      <p:ext uri="{BB962C8B-B14F-4D97-AF65-F5344CB8AC3E}">
        <p14:creationId xmlns:p14="http://schemas.microsoft.com/office/powerpoint/2010/main" val="3661072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3" r:id="rId5"/>
    <p:sldLayoutId id="2147483657" r:id="rId6"/>
    <p:sldLayoutId id="2147483651" r:id="rId7"/>
    <p:sldLayoutId id="2147483655" r:id="rId8"/>
    <p:sldLayoutId id="2147483658" r:id="rId9"/>
    <p:sldLayoutId id="214748365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E33CA-EF95-48C6-AF2E-88D6B6B29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3683" y="6490625"/>
            <a:ext cx="17281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Frutiger" panose="02000503000000020004" pitchFamily="50" charset="0"/>
              </a:defRPr>
            </a:lvl1pPr>
          </a:lstStyle>
          <a:p>
            <a:r>
              <a:rPr lang="en-US" dirty="0"/>
              <a:t>Townhall 2020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2F21A-41AB-45FC-9066-CAE5B0725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490625"/>
            <a:ext cx="653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Frutiger" panose="02000503000000020004" pitchFamily="50" charset="0"/>
              </a:defRPr>
            </a:lvl1pPr>
          </a:lstStyle>
          <a:p>
            <a:fld id="{0E187242-E78E-431B-8C32-648AC7027B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8FC2D1D-82F6-4031-950F-8434D4FCF7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31" y="116633"/>
            <a:ext cx="2016224" cy="551435"/>
          </a:xfrm>
          <a:prstGeom prst="rect">
            <a:avLst/>
          </a:prstGeom>
        </p:spPr>
      </p:pic>
      <p:sp>
        <p:nvSpPr>
          <p:cNvPr id="2" name="MSIPCMContentMarking" descr="{&quot;HashCode&quot;:-478001088,&quot;Placement&quot;:&quot;Footer&quot;}">
            <a:extLst>
              <a:ext uri="{FF2B5EF4-FFF2-40B4-BE49-F238E27FC236}">
                <a16:creationId xmlns:a16="http://schemas.microsoft.com/office/drawing/2014/main" id="{8FC39FC5-D0C5-42C9-B8A9-E2B6B51249A9}"/>
              </a:ext>
            </a:extLst>
          </p:cNvPr>
          <p:cNvSpPr txBox="1"/>
          <p:nvPr userDrawn="1"/>
        </p:nvSpPr>
        <p:spPr>
          <a:xfrm>
            <a:off x="5482945" y="6595656"/>
            <a:ext cx="1226110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78D7"/>
                </a:solidFill>
                <a:latin typeface="Calibri" panose="020F0502020204030204" pitchFamily="34" charset="0"/>
              </a:rPr>
              <a:t>NOMAC | Internal</a:t>
            </a:r>
          </a:p>
        </p:txBody>
      </p:sp>
    </p:spTree>
    <p:extLst>
      <p:ext uri="{BB962C8B-B14F-4D97-AF65-F5344CB8AC3E}">
        <p14:creationId xmlns:p14="http://schemas.microsoft.com/office/powerpoint/2010/main" val="410045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7000">
        <p:random/>
      </p:transition>
    </mc:Choice>
    <mc:Fallback xmlns="">
      <p:transition spd="slow" advClick="0" advTm="7000">
        <p:random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Etelka Medium Pro" panose="0200050308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03743D-5260-483B-B047-A1E5A85745CD}"/>
              </a:ext>
            </a:extLst>
          </p:cNvPr>
          <p:cNvSpPr txBox="1">
            <a:spLocks/>
          </p:cNvSpPr>
          <p:nvPr/>
        </p:nvSpPr>
        <p:spPr>
          <a:xfrm>
            <a:off x="213360" y="2634143"/>
            <a:ext cx="5172372" cy="1542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Outage Readiness Index (ORI)</a:t>
            </a:r>
            <a:endParaRPr lang="en-AE" altLang="en-US" sz="3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21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Outage Tracker Module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13" y="1467556"/>
            <a:ext cx="5213131" cy="470940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Role-Based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Access Control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User-specific access to modules and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Key Functionalities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Equipment Management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Long-Term Outage Planning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Outage Phases Management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Action Roles Configuration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Track Outages and Actions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Seamless Equipment Management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Add, Update, or Delete Equipment (Units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Long-Term Outage Planning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Define Outage Types and Dates for Equipment</a:t>
            </a: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95530" y="1313880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5. </a:t>
            </a:r>
            <a:r>
              <a:rPr lang="en-US" sz="2000" b="1" dirty="0" smtClean="0"/>
              <a:t>Comprehensive </a:t>
            </a:r>
            <a:r>
              <a:rPr lang="en-US" sz="2000" b="1" dirty="0"/>
              <a:t>Outage Phases</a:t>
            </a:r>
          </a:p>
          <a:p>
            <a:pPr lvl="1"/>
            <a:r>
              <a:rPr lang="en-US" sz="2000" dirty="0"/>
              <a:t>Initiation to Execution</a:t>
            </a:r>
          </a:p>
          <a:p>
            <a:pPr lvl="1"/>
            <a:r>
              <a:rPr lang="en-US" sz="2000" dirty="0"/>
              <a:t>Task-Based Workflow</a:t>
            </a:r>
          </a:p>
          <a:p>
            <a:pPr lvl="1"/>
            <a:r>
              <a:rPr lang="en-US" sz="2000" dirty="0"/>
              <a:t>Dynamic Deadlines</a:t>
            </a:r>
          </a:p>
          <a:p>
            <a:r>
              <a:rPr lang="en-US" sz="2000" dirty="0" smtClean="0"/>
              <a:t>6. </a:t>
            </a:r>
            <a:r>
              <a:rPr lang="en-US" sz="2000" b="1" dirty="0" smtClean="0"/>
              <a:t>Action </a:t>
            </a:r>
            <a:r>
              <a:rPr lang="en-US" sz="2000" b="1" dirty="0"/>
              <a:t>Roles Setup</a:t>
            </a:r>
          </a:p>
          <a:p>
            <a:pPr lvl="1"/>
            <a:r>
              <a:rPr lang="en-US" sz="2000" dirty="0"/>
              <a:t>Define Roles for Phase Access</a:t>
            </a:r>
          </a:p>
          <a:p>
            <a:r>
              <a:rPr lang="en-US" sz="2000" dirty="0" smtClean="0"/>
              <a:t>7. </a:t>
            </a:r>
            <a:r>
              <a:rPr lang="en-US" sz="2000" b="1" dirty="0" smtClean="0"/>
              <a:t>Real-Time </a:t>
            </a:r>
            <a:r>
              <a:rPr lang="en-US" sz="2000" b="1" dirty="0"/>
              <a:t>Outage Tracking</a:t>
            </a:r>
          </a:p>
          <a:p>
            <a:pPr lvl="1"/>
            <a:r>
              <a:rPr lang="en-US" sz="2000" dirty="0"/>
              <a:t>Assigning Actions to Users</a:t>
            </a:r>
          </a:p>
          <a:p>
            <a:pPr lvl="1"/>
            <a:r>
              <a:rPr lang="en-US" sz="2000" dirty="0"/>
              <a:t>Monitoring Outage Progress</a:t>
            </a:r>
          </a:p>
          <a:p>
            <a:r>
              <a:rPr lang="en-US" sz="2000" dirty="0" smtClean="0"/>
              <a:t>8. </a:t>
            </a:r>
            <a:r>
              <a:rPr lang="en-US" sz="2000" b="1" dirty="0" smtClean="0"/>
              <a:t>Enhanced </a:t>
            </a:r>
            <a:r>
              <a:rPr lang="en-US" sz="2000" b="1" dirty="0"/>
              <a:t>User Access Control</a:t>
            </a:r>
          </a:p>
          <a:p>
            <a:pPr lvl="1"/>
            <a:r>
              <a:rPr lang="en-US" sz="2000" dirty="0"/>
              <a:t>Ensure Data Security</a:t>
            </a:r>
          </a:p>
          <a:p>
            <a:r>
              <a:rPr lang="en-US" sz="2000" dirty="0" smtClean="0"/>
              <a:t>9. </a:t>
            </a:r>
            <a:r>
              <a:rPr lang="en-US" sz="2000" b="1" dirty="0" smtClean="0"/>
              <a:t>Streamlined </a:t>
            </a:r>
            <a:r>
              <a:rPr lang="en-US" sz="2000" b="1" dirty="0"/>
              <a:t>Outage Management</a:t>
            </a:r>
          </a:p>
          <a:p>
            <a:pPr lvl="1"/>
            <a:r>
              <a:rPr lang="en-US" sz="2000" dirty="0"/>
              <a:t>Increase Efficiency and Accountability</a:t>
            </a:r>
          </a:p>
          <a:p>
            <a:r>
              <a:rPr lang="en-US" sz="2000" dirty="0" smtClean="0"/>
              <a:t>10. </a:t>
            </a:r>
            <a:r>
              <a:rPr lang="en-US" sz="2000" b="1" dirty="0" smtClean="0"/>
              <a:t>Visualize </a:t>
            </a:r>
            <a:r>
              <a:rPr lang="en-US" sz="2000" b="1" dirty="0"/>
              <a:t>and Manage Outage Lifecycles</a:t>
            </a:r>
          </a:p>
          <a:p>
            <a:pPr lvl="1"/>
            <a:r>
              <a:rPr lang="en-US" sz="2000" dirty="0"/>
              <a:t>Dashboard Insights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5138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272-A90F-53F6-8B01-EA6BFBF1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B4BCF-135D-0724-97D1-1F68F98E52DB}"/>
              </a:ext>
            </a:extLst>
          </p:cNvPr>
          <p:cNvSpPr txBox="1"/>
          <p:nvPr/>
        </p:nvSpPr>
        <p:spPr>
          <a:xfrm>
            <a:off x="369119" y="1318842"/>
            <a:ext cx="11663680" cy="537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User Authentication</a:t>
            </a:r>
            <a:endParaRPr lang="en-US" sz="2100" dirty="0"/>
          </a:p>
          <a:p>
            <a:pPr lvl="1"/>
            <a:r>
              <a:rPr lang="en-US" sz="2100" dirty="0"/>
              <a:t>Users log in with their credentials.</a:t>
            </a:r>
          </a:p>
          <a:p>
            <a:pPr lvl="1"/>
            <a:r>
              <a:rPr lang="en-US" sz="2100" dirty="0"/>
              <a:t>Role-based access determines their module permissions.</a:t>
            </a:r>
          </a:p>
          <a:p>
            <a:r>
              <a:rPr lang="en-US" sz="2100" b="1" dirty="0"/>
              <a:t>Equipment Management</a:t>
            </a:r>
            <a:endParaRPr lang="en-US" sz="2100" dirty="0"/>
          </a:p>
          <a:p>
            <a:pPr lvl="1"/>
            <a:r>
              <a:rPr lang="en-US" sz="2100" dirty="0"/>
              <a:t>Add, Update, or Delete Equipment (Units).</a:t>
            </a:r>
          </a:p>
          <a:p>
            <a:pPr lvl="1"/>
            <a:r>
              <a:rPr lang="en-US" sz="2100" dirty="0"/>
              <a:t>Maintain an up-to-date inventory.</a:t>
            </a:r>
          </a:p>
          <a:p>
            <a:r>
              <a:rPr lang="en-US" sz="2100" b="1" dirty="0"/>
              <a:t>Long-Term Outage Planning</a:t>
            </a:r>
            <a:endParaRPr lang="en-US" sz="2100" dirty="0"/>
          </a:p>
          <a:p>
            <a:pPr lvl="1"/>
            <a:r>
              <a:rPr lang="en-US" sz="2100" dirty="0"/>
              <a:t>Define Outage Types and Dates for Individual Equipment.</a:t>
            </a:r>
          </a:p>
          <a:p>
            <a:pPr lvl="1"/>
            <a:r>
              <a:rPr lang="en-US" sz="2100" dirty="0"/>
              <a:t>Strategically schedule outages for maintenance.</a:t>
            </a:r>
          </a:p>
          <a:p>
            <a:r>
              <a:rPr lang="en-US" sz="2100" b="1" dirty="0"/>
              <a:t>Outage Phases Management</a:t>
            </a:r>
            <a:endParaRPr lang="en-US" sz="2100" dirty="0"/>
          </a:p>
          <a:p>
            <a:pPr lvl="1"/>
            <a:r>
              <a:rPr lang="en-US" sz="2100" dirty="0"/>
              <a:t>Create Outage Phases (Initiation to Execution).</a:t>
            </a:r>
          </a:p>
          <a:p>
            <a:pPr lvl="1"/>
            <a:r>
              <a:rPr lang="en-US" sz="2100" dirty="0"/>
              <a:t>Specify Tasks and Dynamic Deadlines.</a:t>
            </a:r>
          </a:p>
          <a:p>
            <a:r>
              <a:rPr lang="en-US" sz="2100" b="1" dirty="0"/>
              <a:t>Action Roles Configuration</a:t>
            </a:r>
            <a:endParaRPr lang="en-US" sz="2100" dirty="0"/>
          </a:p>
          <a:p>
            <a:pPr lvl="1"/>
            <a:r>
              <a:rPr lang="en-US" sz="2100" dirty="0"/>
              <a:t>Set Up Action Roles for Phase Access.</a:t>
            </a:r>
          </a:p>
          <a:p>
            <a:pPr lvl="1"/>
            <a:r>
              <a:rPr lang="en-US" sz="2100" dirty="0"/>
              <a:t>Assign responsibilities and access rights.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90077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272-A90F-53F6-8B01-EA6BFBF1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B4BCF-135D-0724-97D1-1F68F98E52DB}"/>
              </a:ext>
            </a:extLst>
          </p:cNvPr>
          <p:cNvSpPr txBox="1"/>
          <p:nvPr/>
        </p:nvSpPr>
        <p:spPr>
          <a:xfrm>
            <a:off x="369119" y="1318842"/>
            <a:ext cx="1166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Track Outages and Actions</a:t>
            </a:r>
            <a:endParaRPr lang="en-US" sz="2100" dirty="0"/>
          </a:p>
          <a:p>
            <a:pPr lvl="1"/>
            <a:r>
              <a:rPr lang="en-US" sz="2100" dirty="0"/>
              <a:t>Register Outages Corresponding to Phases.</a:t>
            </a:r>
          </a:p>
          <a:p>
            <a:pPr lvl="1"/>
            <a:r>
              <a:rPr lang="en-US" sz="2100" dirty="0"/>
              <a:t>Assign Actions to Users for Task Execution.</a:t>
            </a:r>
          </a:p>
          <a:p>
            <a:r>
              <a:rPr lang="en-US" sz="2100" b="1" dirty="0"/>
              <a:t>User Access Control</a:t>
            </a:r>
            <a:endParaRPr lang="en-US" sz="2100" dirty="0"/>
          </a:p>
          <a:p>
            <a:pPr lvl="1"/>
            <a:r>
              <a:rPr lang="en-US" sz="2100" dirty="0"/>
              <a:t>Ensure Secure Data Access.</a:t>
            </a:r>
          </a:p>
          <a:p>
            <a:pPr lvl="1"/>
            <a:r>
              <a:rPr lang="en-US" sz="2100" dirty="0"/>
              <a:t>Manage User Permissions and Data Integrity.</a:t>
            </a:r>
          </a:p>
          <a:p>
            <a:r>
              <a:rPr lang="en-US" sz="2100" b="1" dirty="0"/>
              <a:t>Real-Time Monitoring</a:t>
            </a:r>
            <a:endParaRPr lang="en-US" sz="2100" dirty="0"/>
          </a:p>
          <a:p>
            <a:pPr lvl="1"/>
            <a:r>
              <a:rPr lang="en-US" sz="2100" dirty="0"/>
              <a:t>Keep Track of Outage Progress.</a:t>
            </a:r>
          </a:p>
          <a:p>
            <a:pPr lvl="1"/>
            <a:r>
              <a:rPr lang="en-US" sz="2100" dirty="0"/>
              <a:t>Monitor Action Completion and Milestones.</a:t>
            </a:r>
          </a:p>
          <a:p>
            <a:r>
              <a:rPr lang="en-US" sz="2100" b="1" dirty="0"/>
              <a:t>Data Visualization</a:t>
            </a:r>
            <a:endParaRPr lang="en-US" sz="2100" dirty="0"/>
          </a:p>
          <a:p>
            <a:pPr lvl="1"/>
            <a:r>
              <a:rPr lang="en-US" sz="2100" dirty="0"/>
              <a:t>Utilize Dashboard Insights.</a:t>
            </a:r>
          </a:p>
          <a:p>
            <a:pPr lvl="1"/>
            <a:r>
              <a:rPr lang="en-US" sz="2100" dirty="0"/>
              <a:t>Gain a Comprehensive Overview of Outage Lifecycles.</a:t>
            </a:r>
          </a:p>
        </p:txBody>
      </p:sp>
    </p:spTree>
    <p:extLst>
      <p:ext uri="{BB962C8B-B14F-4D97-AF65-F5344CB8AC3E}">
        <p14:creationId xmlns:p14="http://schemas.microsoft.com/office/powerpoint/2010/main" val="392857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272-A90F-53F6-8B01-EA6BFBF1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S Curve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3477" y="1765738"/>
            <a:ext cx="8050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S-Curve Visualization: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Utilizes </a:t>
            </a:r>
            <a:r>
              <a:rPr lang="en-US" sz="2000" dirty="0"/>
              <a:t>Power BI to create an S-curve chart.</a:t>
            </a:r>
          </a:p>
          <a:p>
            <a:r>
              <a:rPr lang="en-US" sz="2000" b="1" dirty="0"/>
              <a:t>Monthly Progress Tracking: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Displays </a:t>
            </a:r>
            <a:r>
              <a:rPr lang="en-US" sz="2000" dirty="0"/>
              <a:t>monthly task completion progress on the Y-axis.</a:t>
            </a:r>
          </a:p>
          <a:p>
            <a:r>
              <a:rPr lang="en-US" sz="2000" b="1" dirty="0"/>
              <a:t>Equipment Mapping: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Associates </a:t>
            </a:r>
            <a:r>
              <a:rPr lang="en-US" sz="2000" dirty="0"/>
              <a:t>each curve with specific equipment or outage.</a:t>
            </a:r>
          </a:p>
          <a:p>
            <a:r>
              <a:rPr lang="en-US" sz="2000" b="1" dirty="0"/>
              <a:t>Decision Support Tool: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Enables </a:t>
            </a:r>
            <a:r>
              <a:rPr lang="en-US" sz="2000" dirty="0"/>
              <a:t>data-driven decision-making for resource allocation and scheduling.</a:t>
            </a:r>
          </a:p>
          <a:p>
            <a:r>
              <a:rPr lang="en-US" sz="2000" b="1" dirty="0"/>
              <a:t>Visual Insight: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Provides </a:t>
            </a:r>
            <a:r>
              <a:rPr lang="en-US" sz="2000" dirty="0"/>
              <a:t>a visual representation of outage progress, helping identify delays and bottlenecks.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277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272-A90F-53F6-8B01-EA6BFBF1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S Curve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3477" y="1765738"/>
            <a:ext cx="8050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S-Curve Visualization: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Utilizes </a:t>
            </a:r>
            <a:r>
              <a:rPr lang="en-US" sz="2000" dirty="0"/>
              <a:t>Power BI to create an S-curve chart.</a:t>
            </a:r>
          </a:p>
          <a:p>
            <a:r>
              <a:rPr lang="en-US" sz="2000" b="1" dirty="0"/>
              <a:t>Monthly Progress Tracking: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Displays </a:t>
            </a:r>
            <a:r>
              <a:rPr lang="en-US" sz="2000" dirty="0"/>
              <a:t>monthly task completion progress on the Y-axis.</a:t>
            </a:r>
          </a:p>
          <a:p>
            <a:r>
              <a:rPr lang="en-US" sz="2000" b="1" dirty="0"/>
              <a:t>Equipment Mapping: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Associates </a:t>
            </a:r>
            <a:r>
              <a:rPr lang="en-US" sz="2000" dirty="0"/>
              <a:t>each curve with specific equipment or outage.</a:t>
            </a:r>
          </a:p>
          <a:p>
            <a:r>
              <a:rPr lang="en-US" sz="2000" b="1" dirty="0"/>
              <a:t>Decision Support Tool: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Enables </a:t>
            </a:r>
            <a:r>
              <a:rPr lang="en-US" sz="2000" dirty="0"/>
              <a:t>data-driven decision-making for resource allocation and scheduling.</a:t>
            </a:r>
          </a:p>
          <a:p>
            <a:r>
              <a:rPr lang="en-US" sz="2000" b="1" dirty="0"/>
              <a:t>Visual Insight: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Provides </a:t>
            </a:r>
            <a:r>
              <a:rPr lang="en-US" sz="2000" dirty="0"/>
              <a:t>a visual representation of outage progress, helping identify delays and bottlenecks.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055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272-A90F-53F6-8B01-EA6BFBF1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S Curve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39917"/>
            <a:ext cx="9355061" cy="51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5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272-A90F-53F6-8B01-EA6BFBF1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933" y="498474"/>
            <a:ext cx="8384823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Outage Readiness Index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06" y="1114097"/>
            <a:ext cx="9944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1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79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WA Power Blue">
      <a:dk1>
        <a:srgbClr val="000000"/>
      </a:dk1>
      <a:lt1>
        <a:srgbClr val="FFFFFF"/>
      </a:lt1>
      <a:dk2>
        <a:srgbClr val="2F383C"/>
      </a:dk2>
      <a:lt2>
        <a:srgbClr val="E7E6E6"/>
      </a:lt2>
      <a:accent1>
        <a:srgbClr val="B2C5D5"/>
      </a:accent1>
      <a:accent2>
        <a:srgbClr val="6E94B2"/>
      </a:accent2>
      <a:accent3>
        <a:srgbClr val="1C5A88"/>
      </a:accent3>
      <a:accent4>
        <a:srgbClr val="174265"/>
      </a:accent4>
      <a:accent5>
        <a:srgbClr val="0D314C"/>
      </a:accent5>
      <a:accent6>
        <a:srgbClr val="828682"/>
      </a:accent6>
      <a:hlink>
        <a:srgbClr val="D02625"/>
      </a:hlink>
      <a:folHlink>
        <a:srgbClr val="792C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WA Power General Template  -  Read-Only" id="{D581DC45-8D52-418B-8712-8575A96B7491}" vid="{7AA52DDB-A71F-414B-928A-F5FE4894B380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f423fb6-538a-4d32-a62e-d6a13f588ed0">
      <Terms xmlns="http://schemas.microsoft.com/office/infopath/2007/PartnerControls"/>
    </lcf76f155ced4ddcb4097134ff3c332f>
    <TaxCatchAll xmlns="3461eae8-9d53-4f07-8c0e-673988c6ed2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38F37D159939498EED6EB3B30CDDF8" ma:contentTypeVersion="14" ma:contentTypeDescription="Create a new document." ma:contentTypeScope="" ma:versionID="c70f14ca91366cf799cb682560315298">
  <xsd:schema xmlns:xsd="http://www.w3.org/2001/XMLSchema" xmlns:xs="http://www.w3.org/2001/XMLSchema" xmlns:p="http://schemas.microsoft.com/office/2006/metadata/properties" xmlns:ns2="af423fb6-538a-4d32-a62e-d6a13f588ed0" xmlns:ns3="3461eae8-9d53-4f07-8c0e-673988c6ed2f" targetNamespace="http://schemas.microsoft.com/office/2006/metadata/properties" ma:root="true" ma:fieldsID="a8c76e430d06f3a27405648cf4c391e9" ns2:_="" ns3:_="">
    <xsd:import namespace="af423fb6-538a-4d32-a62e-d6a13f588ed0"/>
    <xsd:import namespace="3461eae8-9d53-4f07-8c0e-673988c6ed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423fb6-538a-4d32-a62e-d6a13f588e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3ede21b-038a-4931-a89e-85c8f9a538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61eae8-9d53-4f07-8c0e-673988c6ed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79d6b00-36c8-4340-a8d8-cbf412a82081}" ma:internalName="TaxCatchAll" ma:showField="CatchAllData" ma:web="3461eae8-9d53-4f07-8c0e-673988c6ed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291665-474E-4852-8B11-7940EE487B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F53A3E-71EC-40B1-B01D-B3DBB346295B}">
  <ds:schemaRefs>
    <ds:schemaRef ds:uri="http://purl.org/dc/dcmitype/"/>
    <ds:schemaRef ds:uri="af423fb6-538a-4d32-a62e-d6a13f588ed0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3461eae8-9d53-4f07-8c0e-673988c6ed2f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10979B4-C0E6-4583-8DEA-7ECBE5AAB5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423fb6-538a-4d32-a62e-d6a13f588ed0"/>
    <ds:schemaRef ds:uri="3461eae8-9d53-4f07-8c0e-673988c6ed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ACWA Power General Template 2021</Template>
  <TotalTime>27105</TotalTime>
  <Words>415</Words>
  <Application>Microsoft Office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Century Gothic</vt:lpstr>
      <vt:lpstr>Etelka Medium Pro</vt:lpstr>
      <vt:lpstr>Frutiger</vt:lpstr>
      <vt:lpstr>Söhne</vt:lpstr>
      <vt:lpstr>Office Theme</vt:lpstr>
      <vt:lpstr>2_Custom Design</vt:lpstr>
      <vt:lpstr>PowerPoint Presentation</vt:lpstr>
      <vt:lpstr>Outage Tracker Module Overview</vt:lpstr>
      <vt:lpstr>Process Steps</vt:lpstr>
      <vt:lpstr>Process Steps</vt:lpstr>
      <vt:lpstr>S Curve </vt:lpstr>
      <vt:lpstr>S Curve </vt:lpstr>
      <vt:lpstr>S Curve </vt:lpstr>
      <vt:lpstr>Outage Readiness Index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Nawrus Nejaim</dc:creator>
  <cp:lastModifiedBy>USER</cp:lastModifiedBy>
  <cp:revision>864</cp:revision>
  <cp:lastPrinted>2022-03-09T06:53:03Z</cp:lastPrinted>
  <dcterms:created xsi:type="dcterms:W3CDTF">2021-09-06T12:34:50Z</dcterms:created>
  <dcterms:modified xsi:type="dcterms:W3CDTF">2023-09-14T13:18:19Z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5a9795-d77e-4d0c-b655-2bb6304930f4_Enabled">
    <vt:lpwstr>True</vt:lpwstr>
  </property>
  <property fmtid="{D5CDD505-2E9C-101B-9397-08002B2CF9AE}" pid="3" name="MSIP_Label_ea5a9795-d77e-4d0c-b655-2bb6304930f4_SiteId">
    <vt:lpwstr>91028e45-e9d0-40a1-90b5-792a7e97eeb0</vt:lpwstr>
  </property>
  <property fmtid="{D5CDD505-2E9C-101B-9397-08002B2CF9AE}" pid="4" name="MSIP_Label_ea5a9795-d77e-4d0c-b655-2bb6304930f4_Owner">
    <vt:lpwstr>l.elchaar@nomac.com</vt:lpwstr>
  </property>
  <property fmtid="{D5CDD505-2E9C-101B-9397-08002B2CF9AE}" pid="5" name="MSIP_Label_ea5a9795-d77e-4d0c-b655-2bb6304930f4_SetDate">
    <vt:lpwstr>2022-03-09T11:28:34.0004989Z</vt:lpwstr>
  </property>
  <property fmtid="{D5CDD505-2E9C-101B-9397-08002B2CF9AE}" pid="6" name="MSIP_Label_ea5a9795-d77e-4d0c-b655-2bb6304930f4_Name">
    <vt:lpwstr>Internal</vt:lpwstr>
  </property>
  <property fmtid="{D5CDD505-2E9C-101B-9397-08002B2CF9AE}" pid="7" name="MSIP_Label_ea5a9795-d77e-4d0c-b655-2bb6304930f4_Application">
    <vt:lpwstr>Microsoft Azure Information Protection</vt:lpwstr>
  </property>
  <property fmtid="{D5CDD505-2E9C-101B-9397-08002B2CF9AE}" pid="8" name="MSIP_Label_ea5a9795-d77e-4d0c-b655-2bb6304930f4_ActionId">
    <vt:lpwstr>7a19745d-967d-43d8-a60c-173738681300</vt:lpwstr>
  </property>
  <property fmtid="{D5CDD505-2E9C-101B-9397-08002B2CF9AE}" pid="9" name="MSIP_Label_ea5a9795-d77e-4d0c-b655-2bb6304930f4_Extended_MSFT_Method">
    <vt:lpwstr>Manual</vt:lpwstr>
  </property>
  <property fmtid="{D5CDD505-2E9C-101B-9397-08002B2CF9AE}" pid="10" name="MSIP_Label_1d0e6f4f-ae9c-4fd0-b3a9-1c49c863324b_Enabled">
    <vt:lpwstr>True</vt:lpwstr>
  </property>
  <property fmtid="{D5CDD505-2E9C-101B-9397-08002B2CF9AE}" pid="11" name="MSIP_Label_1d0e6f4f-ae9c-4fd0-b3a9-1c49c863324b_SiteId">
    <vt:lpwstr>91028e45-e9d0-40a1-90b5-792a7e97eeb0</vt:lpwstr>
  </property>
  <property fmtid="{D5CDD505-2E9C-101B-9397-08002B2CF9AE}" pid="12" name="MSIP_Label_1d0e6f4f-ae9c-4fd0-b3a9-1c49c863324b_Owner">
    <vt:lpwstr>l.elchaar@nomac.com</vt:lpwstr>
  </property>
  <property fmtid="{D5CDD505-2E9C-101B-9397-08002B2CF9AE}" pid="13" name="MSIP_Label_1d0e6f4f-ae9c-4fd0-b3a9-1c49c863324b_SetDate">
    <vt:lpwstr>2022-03-09T11:28:34.0004989Z</vt:lpwstr>
  </property>
  <property fmtid="{D5CDD505-2E9C-101B-9397-08002B2CF9AE}" pid="14" name="MSIP_Label_1d0e6f4f-ae9c-4fd0-b3a9-1c49c863324b_Name">
    <vt:lpwstr>Not Protected</vt:lpwstr>
  </property>
  <property fmtid="{D5CDD505-2E9C-101B-9397-08002B2CF9AE}" pid="15" name="MSIP_Label_1d0e6f4f-ae9c-4fd0-b3a9-1c49c863324b_Application">
    <vt:lpwstr>Microsoft Azure Information Protection</vt:lpwstr>
  </property>
  <property fmtid="{D5CDD505-2E9C-101B-9397-08002B2CF9AE}" pid="16" name="MSIP_Label_1d0e6f4f-ae9c-4fd0-b3a9-1c49c863324b_ActionId">
    <vt:lpwstr>7a19745d-967d-43d8-a60c-173738681300</vt:lpwstr>
  </property>
  <property fmtid="{D5CDD505-2E9C-101B-9397-08002B2CF9AE}" pid="17" name="MSIP_Label_1d0e6f4f-ae9c-4fd0-b3a9-1c49c863324b_Parent">
    <vt:lpwstr>ea5a9795-d77e-4d0c-b655-2bb6304930f4</vt:lpwstr>
  </property>
  <property fmtid="{D5CDD505-2E9C-101B-9397-08002B2CF9AE}" pid="18" name="MSIP_Label_1d0e6f4f-ae9c-4fd0-b3a9-1c49c863324b_Extended_MSFT_Method">
    <vt:lpwstr>Manual</vt:lpwstr>
  </property>
  <property fmtid="{D5CDD505-2E9C-101B-9397-08002B2CF9AE}" pid="19" name="MSIP_Label_3ad75432-c7bb-4d31-ae56-2de6bce9c75d_Enabled">
    <vt:lpwstr>True</vt:lpwstr>
  </property>
  <property fmtid="{D5CDD505-2E9C-101B-9397-08002B2CF9AE}" pid="20" name="MSIP_Label_3ad75432-c7bb-4d31-ae56-2de6bce9c75d_SiteId">
    <vt:lpwstr>058b28e4-6bda-479f-b7c3-5527c4b94031</vt:lpwstr>
  </property>
  <property fmtid="{D5CDD505-2E9C-101B-9397-08002B2CF9AE}" pid="21" name="MSIP_Label_3ad75432-c7bb-4d31-ae56-2de6bce9c75d_Owner">
    <vt:lpwstr>N.Nejaim@acwapower.com</vt:lpwstr>
  </property>
  <property fmtid="{D5CDD505-2E9C-101B-9397-08002B2CF9AE}" pid="22" name="MSIP_Label_3ad75432-c7bb-4d31-ae56-2de6bce9c75d_SetDate">
    <vt:lpwstr>2021-09-06T12:11:28.7353706Z</vt:lpwstr>
  </property>
  <property fmtid="{D5CDD505-2E9C-101B-9397-08002B2CF9AE}" pid="23" name="MSIP_Label_3ad75432-c7bb-4d31-ae56-2de6bce9c75d_Name">
    <vt:lpwstr>Public</vt:lpwstr>
  </property>
  <property fmtid="{D5CDD505-2E9C-101B-9397-08002B2CF9AE}" pid="24" name="MSIP_Label_3ad75432-c7bb-4d31-ae56-2de6bce9c75d_Application">
    <vt:lpwstr>Microsoft Azure Information Protection</vt:lpwstr>
  </property>
  <property fmtid="{D5CDD505-2E9C-101B-9397-08002B2CF9AE}" pid="25" name="MSIP_Label_3ad75432-c7bb-4d31-ae56-2de6bce9c75d_ActionId">
    <vt:lpwstr>7ea7cc02-c3e2-4346-9e72-8574d4f5a520</vt:lpwstr>
  </property>
  <property fmtid="{D5CDD505-2E9C-101B-9397-08002B2CF9AE}" pid="26" name="MSIP_Label_3ad75432-c7bb-4d31-ae56-2de6bce9c75d_Extended_MSFT_Method">
    <vt:lpwstr>Automatic</vt:lpwstr>
  </property>
  <property fmtid="{D5CDD505-2E9C-101B-9397-08002B2CF9AE}" pid="27" name="Sensitivity">
    <vt:lpwstr>Internal Not Protected Public</vt:lpwstr>
  </property>
  <property fmtid="{D5CDD505-2E9C-101B-9397-08002B2CF9AE}" pid="28" name="ContentTypeId">
    <vt:lpwstr>0x010100B338F37D159939498EED6EB3B30CDDF8</vt:lpwstr>
  </property>
  <property fmtid="{D5CDD505-2E9C-101B-9397-08002B2CF9AE}" pid="29" name="MediaServiceImageTags">
    <vt:lpwstr/>
  </property>
</Properties>
</file>